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308" r:id="rId2"/>
    <p:sldId id="314" r:id="rId3"/>
    <p:sldId id="322" r:id="rId4"/>
    <p:sldId id="316" r:id="rId5"/>
    <p:sldId id="317" r:id="rId6"/>
    <p:sldId id="323" r:id="rId7"/>
    <p:sldId id="321" r:id="rId8"/>
    <p:sldId id="324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E7D2FD-B283-1D88-DFF1-11F4C15D9AC4}" name="Chrístel Rosales" initials="CRV" userId="Chrístel Rosal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DA1"/>
    <a:srgbClr val="7A5487"/>
    <a:srgbClr val="985270"/>
    <a:srgbClr val="442A44"/>
    <a:srgbClr val="626B9B"/>
    <a:srgbClr val="BD9ABF"/>
    <a:srgbClr val="0D5B5D"/>
    <a:srgbClr val="4E9A3A"/>
    <a:srgbClr val="E84F1D"/>
    <a:srgbClr val="ED6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4C22A1-138A-4EBD-B6B0-5B3D7B3CD50C}">
  <a:tblStyle styleId="{764C22A1-138A-4EBD-B6B0-5B3D7B3CD5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61"/>
    <p:restoredTop sz="95884"/>
  </p:normalViewPr>
  <p:slideViewPr>
    <p:cSldViewPr snapToGrid="0">
      <p:cViewPr varScale="1">
        <p:scale>
          <a:sx n="110" d="100"/>
          <a:sy n="110" d="100"/>
        </p:scale>
        <p:origin x="176" y="6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a57b10cae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7a57b10cae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37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85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919FCBD-209F-8D22-93A9-8CB3C9FA2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Google Shape;291;p32">
            <a:extLst>
              <a:ext uri="{FF2B5EF4-FFF2-40B4-BE49-F238E27FC236}">
                <a16:creationId xmlns:a16="http://schemas.microsoft.com/office/drawing/2014/main" id="{26C84124-0386-5255-998E-734EC34DF4C6}"/>
              </a:ext>
            </a:extLst>
          </p:cNvPr>
          <p:cNvSpPr txBox="1"/>
          <p:nvPr/>
        </p:nvSpPr>
        <p:spPr>
          <a:xfrm>
            <a:off x="198120" y="547578"/>
            <a:ext cx="8721630" cy="68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35802A"/>
              </a:buClr>
              <a:buSzPts val="3800"/>
            </a:pPr>
            <a:r>
              <a:rPr lang="es-ES" sz="3000" b="1" dirty="0">
                <a:solidFill>
                  <a:srgbClr val="44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Violencia creciente y diferenciada</a:t>
            </a:r>
          </a:p>
        </p:txBody>
      </p:sp>
    </p:spTree>
    <p:extLst>
      <p:ext uri="{BB962C8B-B14F-4D97-AF65-F5344CB8AC3E}">
        <p14:creationId xmlns:p14="http://schemas.microsoft.com/office/powerpoint/2010/main" val="279920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AA432B5-E2B1-0074-BF28-D18466D78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7C58420C-2834-6685-9A05-A0D2E0221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9940" y="1734638"/>
            <a:ext cx="4544060" cy="2301966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s-MX" sz="1500" dirty="0"/>
              <a:t>Especialmente para los delitos que afectan mayormente a las mujeres, se aprecia una respuesta casi inexistente: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400" dirty="0"/>
              <a:t>Sólo el </a:t>
            </a:r>
            <a:r>
              <a:rPr lang="es-MX" sz="1400" b="1" dirty="0">
                <a:solidFill>
                  <a:srgbClr val="7A5487"/>
                </a:solidFill>
              </a:rPr>
              <a:t>0.05% </a:t>
            </a:r>
            <a:r>
              <a:rPr lang="es-MX" sz="1400" dirty="0"/>
              <a:t>de casos de violencia de género llegan a </a:t>
            </a:r>
            <a:r>
              <a:rPr lang="es-MX" sz="1400" b="1" dirty="0">
                <a:solidFill>
                  <a:srgbClr val="7A5487"/>
                </a:solidFill>
              </a:rPr>
              <a:t>judicializarse</a:t>
            </a:r>
            <a:r>
              <a:rPr lang="es-MX" sz="1400" dirty="0"/>
              <a:t>,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7A5487"/>
                </a:solidFill>
              </a:rPr>
              <a:t>0.19% </a:t>
            </a:r>
            <a:r>
              <a:rPr lang="es-MX" sz="1400" dirty="0"/>
              <a:t>de los casos de </a:t>
            </a:r>
            <a:r>
              <a:rPr lang="es-MX" sz="1400" b="1" dirty="0">
                <a:solidFill>
                  <a:srgbClr val="7A5487"/>
                </a:solidFill>
              </a:rPr>
              <a:t>violencia familiar</a:t>
            </a:r>
            <a:r>
              <a:rPr lang="es-MX" sz="1400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7A5487"/>
                </a:solidFill>
              </a:rPr>
              <a:t>3%</a:t>
            </a:r>
            <a:r>
              <a:rPr lang="es-MX" sz="1400" dirty="0">
                <a:solidFill>
                  <a:srgbClr val="7A5487"/>
                </a:solidFill>
              </a:rPr>
              <a:t> </a:t>
            </a:r>
            <a:r>
              <a:rPr lang="es-MX" sz="1400" dirty="0"/>
              <a:t>de violencia sexual,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7A5487"/>
                </a:solidFill>
              </a:rPr>
              <a:t>12% </a:t>
            </a:r>
            <a:r>
              <a:rPr lang="es-MX" sz="1400" dirty="0"/>
              <a:t>de feminicidios y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7A5487"/>
                </a:solidFill>
              </a:rPr>
              <a:t>15% </a:t>
            </a:r>
            <a:r>
              <a:rPr lang="es-MX" sz="1400" dirty="0"/>
              <a:t>de casos relacionados con trata.</a:t>
            </a:r>
            <a:endParaRPr lang="es-MX" sz="1500" dirty="0"/>
          </a:p>
        </p:txBody>
      </p:sp>
      <p:sp>
        <p:nvSpPr>
          <p:cNvPr id="5" name="Google Shape;291;p32">
            <a:extLst>
              <a:ext uri="{FF2B5EF4-FFF2-40B4-BE49-F238E27FC236}">
                <a16:creationId xmlns:a16="http://schemas.microsoft.com/office/drawing/2014/main" id="{D9B79786-45D9-CC26-2FC0-1876BDE4E486}"/>
              </a:ext>
            </a:extLst>
          </p:cNvPr>
          <p:cNvSpPr txBox="1"/>
          <p:nvPr/>
        </p:nvSpPr>
        <p:spPr>
          <a:xfrm>
            <a:off x="198120" y="547578"/>
            <a:ext cx="8721630" cy="53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35802A"/>
              </a:buClr>
              <a:buSzPts val="3800"/>
            </a:pPr>
            <a:r>
              <a:rPr lang="es-ES" sz="3000" b="1" dirty="0">
                <a:solidFill>
                  <a:srgbClr val="44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nos dicen los datos?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BCC24A0-2C36-B1D5-E0E7-F14E7CF3FE8C}"/>
              </a:ext>
            </a:extLst>
          </p:cNvPr>
          <p:cNvSpPr/>
          <p:nvPr/>
        </p:nvSpPr>
        <p:spPr>
          <a:xfrm>
            <a:off x="342900" y="1175294"/>
            <a:ext cx="4544060" cy="461316"/>
          </a:xfrm>
          <a:prstGeom prst="rect">
            <a:avLst/>
          </a:prstGeom>
          <a:solidFill>
            <a:srgbClr val="44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rgbClr val="F08DA1"/>
                </a:solidFill>
                <a:latin typeface="Calibri"/>
                <a:cs typeface="Calibri"/>
              </a:rPr>
              <a:t>Las mujeres como víctimas</a:t>
            </a:r>
          </a:p>
        </p:txBody>
      </p:sp>
    </p:spTree>
    <p:extLst>
      <p:ext uri="{BB962C8B-B14F-4D97-AF65-F5344CB8AC3E}">
        <p14:creationId xmlns:p14="http://schemas.microsoft.com/office/powerpoint/2010/main" val="296058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7C58420C-2834-6685-9A05-A0D2E0221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560" y="1584960"/>
            <a:ext cx="7476321" cy="29447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MX" sz="1500" b="1" dirty="0">
                <a:solidFill>
                  <a:srgbClr val="7A5487"/>
                </a:solidFill>
              </a:rPr>
              <a:t>Al estar detenido frente al Ministerio Público, el género determina </a:t>
            </a:r>
            <a:br>
              <a:rPr lang="es-MX" sz="1500" b="1" dirty="0">
                <a:solidFill>
                  <a:srgbClr val="7A5487"/>
                </a:solidFill>
              </a:rPr>
            </a:br>
            <a:r>
              <a:rPr lang="es-MX" sz="1500" b="1" dirty="0">
                <a:solidFill>
                  <a:srgbClr val="7A5487"/>
                </a:solidFill>
              </a:rPr>
              <a:t>el tipo de trato que reciben las mujeres: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500" dirty="0"/>
              <a:t>Son más presionadas para dar otra versión de los hechos.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500" dirty="0"/>
              <a:t>Se les informa en menor medida sobre sus derechos.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500" dirty="0"/>
              <a:t>Se hace daño a su familia en mayor medida.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500" dirty="0"/>
              <a:t>Son más víctimas de violencia sexual.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500" b="1" dirty="0">
                <a:solidFill>
                  <a:srgbClr val="7A5487"/>
                </a:solidFill>
              </a:rPr>
              <a:t>En audiencia inicial, la autoridad judicial: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500" dirty="0"/>
              <a:t>Pregunta menos si tienen alguna queja sobre su detención o el trato que recibió.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500" dirty="0"/>
              <a:t>Les menciona en menor medida el motivo de su detención.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500" b="1" dirty="0">
                <a:solidFill>
                  <a:srgbClr val="7A5487"/>
                </a:solidFill>
              </a:rPr>
              <a:t>Durante el proceso penal: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500" dirty="0"/>
              <a:t>Las mujeres acceden en menor medida a una defensa.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1500" dirty="0"/>
          </a:p>
          <a:p>
            <a:pPr lvl="1">
              <a:buFont typeface="Arial" panose="020B0604020202020204" pitchFamily="34" charset="0"/>
              <a:buChar char="•"/>
            </a:pPr>
            <a:endParaRPr lang="es-MX" sz="1500" dirty="0"/>
          </a:p>
          <a:p>
            <a:pPr>
              <a:buFont typeface="Arial" panose="020B0604020202020204" pitchFamily="34" charset="0"/>
              <a:buChar char="•"/>
            </a:pPr>
            <a:endParaRPr lang="es-MX" sz="1500" dirty="0"/>
          </a:p>
          <a:p>
            <a:pPr>
              <a:buFont typeface="Arial" panose="020B0604020202020204" pitchFamily="34" charset="0"/>
              <a:buChar char="•"/>
            </a:pPr>
            <a:endParaRPr lang="es-MX" sz="1500" dirty="0"/>
          </a:p>
        </p:txBody>
      </p:sp>
      <p:sp>
        <p:nvSpPr>
          <p:cNvPr id="5" name="Google Shape;291;p32">
            <a:extLst>
              <a:ext uri="{FF2B5EF4-FFF2-40B4-BE49-F238E27FC236}">
                <a16:creationId xmlns:a16="http://schemas.microsoft.com/office/drawing/2014/main" id="{D9B79786-45D9-CC26-2FC0-1876BDE4E486}"/>
              </a:ext>
            </a:extLst>
          </p:cNvPr>
          <p:cNvSpPr txBox="1"/>
          <p:nvPr/>
        </p:nvSpPr>
        <p:spPr>
          <a:xfrm>
            <a:off x="198120" y="567898"/>
            <a:ext cx="8721630" cy="46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35802A"/>
              </a:buClr>
              <a:buSzPts val="3800"/>
            </a:pPr>
            <a:r>
              <a:rPr lang="es-ES" sz="3000" b="1" dirty="0">
                <a:solidFill>
                  <a:srgbClr val="44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nos dicen los datos?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BCC24A0-2C36-B1D5-E0E7-F14E7CF3FE8C}"/>
              </a:ext>
            </a:extLst>
          </p:cNvPr>
          <p:cNvSpPr/>
          <p:nvPr/>
        </p:nvSpPr>
        <p:spPr>
          <a:xfrm>
            <a:off x="342900" y="1104174"/>
            <a:ext cx="4544060" cy="461316"/>
          </a:xfrm>
          <a:prstGeom prst="rect">
            <a:avLst/>
          </a:prstGeom>
          <a:solidFill>
            <a:srgbClr val="44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rgbClr val="F08DA1"/>
                </a:solidFill>
                <a:latin typeface="Calibri"/>
                <a:cs typeface="Calibri"/>
              </a:rPr>
              <a:t>Las mujeres como imputadas o sentenciadas</a:t>
            </a:r>
          </a:p>
        </p:txBody>
      </p:sp>
    </p:spTree>
    <p:extLst>
      <p:ext uri="{BB962C8B-B14F-4D97-AF65-F5344CB8AC3E}">
        <p14:creationId xmlns:p14="http://schemas.microsoft.com/office/powerpoint/2010/main" val="257736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8102F15-B589-1E1B-9D8A-6BE5CC85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500" y="1705564"/>
            <a:ext cx="5564042" cy="33873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MX" sz="1500" dirty="0"/>
              <a:t>En cuanto a medidas cautelares, la prisión preventiva se impone en mayor medida a las mujeres en una proporción de 1 de cada 2, mientras que entre hombres son 4 de cada 10. En el ámbito federal, </a:t>
            </a:r>
            <a:r>
              <a:rPr lang="es-MX" sz="1500" b="1" dirty="0">
                <a:solidFill>
                  <a:srgbClr val="F08DA1"/>
                </a:solidFill>
              </a:rPr>
              <a:t>6 de cada 10 mujeres están presas sin condena.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500" dirty="0"/>
              <a:t>La distribución de penas privativas de libertad se da también de forma diferenciada, apreciando una mayor duración de las condenas para mujeres que para hombres.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500" dirty="0"/>
              <a:t>De 1 a 5 años: 25.1% de hombres y </a:t>
            </a:r>
            <a:r>
              <a:rPr lang="es-MX" sz="1500" b="1" dirty="0">
                <a:solidFill>
                  <a:srgbClr val="F08DA1"/>
                </a:solidFill>
              </a:rPr>
              <a:t>19.3% de mujeres</a:t>
            </a:r>
            <a:r>
              <a:rPr lang="es-MX" sz="15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sz="1500" dirty="0"/>
              <a:t>De 21 años o más: 27.1% de hombres y </a:t>
            </a:r>
            <a:r>
              <a:rPr lang="es-MX" sz="1500" b="1" dirty="0">
                <a:solidFill>
                  <a:srgbClr val="F08DA1"/>
                </a:solidFill>
              </a:rPr>
              <a:t>37.% de mujeres</a:t>
            </a:r>
            <a:r>
              <a:rPr lang="es-MX" sz="15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1800" dirty="0"/>
          </a:p>
          <a:p>
            <a:pPr marL="533400" lvl="1" indent="0">
              <a:buNone/>
            </a:pPr>
            <a:r>
              <a:rPr lang="es-MX" sz="1500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1500" dirty="0"/>
          </a:p>
          <a:p>
            <a:pPr lvl="1">
              <a:buFont typeface="Arial" panose="020B0604020202020204" pitchFamily="34" charset="0"/>
              <a:buChar char="•"/>
            </a:pPr>
            <a:endParaRPr lang="es-MX" sz="1500" dirty="0"/>
          </a:p>
          <a:p>
            <a:pPr lvl="1">
              <a:buFont typeface="Arial" panose="020B0604020202020204" pitchFamily="34" charset="0"/>
              <a:buChar char="•"/>
            </a:pPr>
            <a:endParaRPr lang="es-MX" sz="1500" dirty="0"/>
          </a:p>
          <a:p>
            <a:pPr lvl="1">
              <a:buFont typeface="Arial" panose="020B0604020202020204" pitchFamily="34" charset="0"/>
              <a:buChar char="•"/>
            </a:pPr>
            <a:endParaRPr lang="es-MX" sz="1500" dirty="0"/>
          </a:p>
          <a:p>
            <a:pPr>
              <a:buFont typeface="Arial" panose="020B0604020202020204" pitchFamily="34" charset="0"/>
              <a:buChar char="•"/>
            </a:pPr>
            <a:endParaRPr lang="es-MX" sz="1500" dirty="0"/>
          </a:p>
          <a:p>
            <a:pPr>
              <a:buFont typeface="Arial" panose="020B0604020202020204" pitchFamily="34" charset="0"/>
              <a:buChar char="•"/>
            </a:pPr>
            <a:endParaRPr lang="es-MX" sz="1500" dirty="0"/>
          </a:p>
        </p:txBody>
      </p:sp>
      <p:sp>
        <p:nvSpPr>
          <p:cNvPr id="5" name="Google Shape;291;p32">
            <a:extLst>
              <a:ext uri="{FF2B5EF4-FFF2-40B4-BE49-F238E27FC236}">
                <a16:creationId xmlns:a16="http://schemas.microsoft.com/office/drawing/2014/main" id="{C0C96EAC-EE03-0840-8A46-F9AF686ACCC4}"/>
              </a:ext>
            </a:extLst>
          </p:cNvPr>
          <p:cNvSpPr txBox="1"/>
          <p:nvPr/>
        </p:nvSpPr>
        <p:spPr>
          <a:xfrm>
            <a:off x="198120" y="567898"/>
            <a:ext cx="8721630" cy="46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35802A"/>
              </a:buClr>
              <a:buSzPts val="3800"/>
            </a:pPr>
            <a:r>
              <a:rPr lang="es-ES" sz="3000" b="1" dirty="0">
                <a:solidFill>
                  <a:srgbClr val="44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nos dicen los datos?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2F2857A-45CE-E64A-709E-FEA83943F915}"/>
              </a:ext>
            </a:extLst>
          </p:cNvPr>
          <p:cNvSpPr/>
          <p:nvPr/>
        </p:nvSpPr>
        <p:spPr>
          <a:xfrm>
            <a:off x="342900" y="1236254"/>
            <a:ext cx="4544060" cy="461316"/>
          </a:xfrm>
          <a:prstGeom prst="rect">
            <a:avLst/>
          </a:prstGeom>
          <a:solidFill>
            <a:srgbClr val="44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rgbClr val="F08DA1"/>
                </a:solidFill>
                <a:latin typeface="Calibri"/>
                <a:cs typeface="Calibri"/>
              </a:rPr>
              <a:t>Las mujeres como imputadas o sentenciadas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E9B60C-9625-38D1-B7AA-BE60C3AA2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63" y="1466912"/>
            <a:ext cx="2468037" cy="3193708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93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8102F15-B589-1E1B-9D8A-6BE5CC85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500" y="1705564"/>
            <a:ext cx="5573280" cy="33873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sz="1500" dirty="0"/>
              <a:t>Tanto la persona juzgadora como la agente del Ministerio Público hacen </a:t>
            </a:r>
            <a:r>
              <a:rPr lang="es-ES" sz="1500" i="1" dirty="0"/>
              <a:t>mención</a:t>
            </a:r>
            <a:r>
              <a:rPr lang="es-ES" sz="1500" dirty="0"/>
              <a:t> de la perspectiva de género en sus intervenciones, pero NO se observa su aplicación ni su impacto.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500" dirty="0"/>
              <a:t>El juez de control no verifica que la víctima conozca y comprenda los derechos que le asisten (sólo ocurrió en un caso).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500" dirty="0"/>
              <a:t>La víctima no cuenta con un asesor jurídico y, en caso de tenerlo, su participación fue prácticamente nula.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500" dirty="0"/>
              <a:t>En un caso se vinculó a proceso por el delito de homicidio pese a existir datos de prueba para clasificar los hechos como feminicidio.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500" dirty="0"/>
              <a:t>La reparación no se consideró integral ni con perspectiva de género.</a:t>
            </a:r>
          </a:p>
          <a:p>
            <a:pPr marL="114300" indent="0">
              <a:buNone/>
            </a:pPr>
            <a:endParaRPr lang="es-MX" sz="1800" dirty="0"/>
          </a:p>
          <a:p>
            <a:pPr marL="533400" lvl="1" indent="0">
              <a:buNone/>
            </a:pPr>
            <a:r>
              <a:rPr lang="es-MX" sz="1500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1500" dirty="0"/>
          </a:p>
          <a:p>
            <a:pPr lvl="1">
              <a:buFont typeface="Arial" panose="020B0604020202020204" pitchFamily="34" charset="0"/>
              <a:buChar char="•"/>
            </a:pPr>
            <a:endParaRPr lang="es-MX" sz="1500" dirty="0"/>
          </a:p>
          <a:p>
            <a:pPr lvl="1">
              <a:buFont typeface="Arial" panose="020B0604020202020204" pitchFamily="34" charset="0"/>
              <a:buChar char="•"/>
            </a:pPr>
            <a:endParaRPr lang="es-MX" sz="1500" dirty="0"/>
          </a:p>
          <a:p>
            <a:pPr lvl="1">
              <a:buFont typeface="Arial" panose="020B0604020202020204" pitchFamily="34" charset="0"/>
              <a:buChar char="•"/>
            </a:pPr>
            <a:endParaRPr lang="es-MX" sz="1500" dirty="0"/>
          </a:p>
          <a:p>
            <a:pPr>
              <a:buFont typeface="Arial" panose="020B0604020202020204" pitchFamily="34" charset="0"/>
              <a:buChar char="•"/>
            </a:pPr>
            <a:endParaRPr lang="es-MX" sz="1500" dirty="0"/>
          </a:p>
          <a:p>
            <a:pPr>
              <a:buFont typeface="Arial" panose="020B0604020202020204" pitchFamily="34" charset="0"/>
              <a:buChar char="•"/>
            </a:pPr>
            <a:endParaRPr lang="es-MX" sz="1500" dirty="0"/>
          </a:p>
        </p:txBody>
      </p:sp>
      <p:sp>
        <p:nvSpPr>
          <p:cNvPr id="5" name="Google Shape;291;p32">
            <a:extLst>
              <a:ext uri="{FF2B5EF4-FFF2-40B4-BE49-F238E27FC236}">
                <a16:creationId xmlns:a16="http://schemas.microsoft.com/office/drawing/2014/main" id="{C0C96EAC-EE03-0840-8A46-F9AF686ACCC4}"/>
              </a:ext>
            </a:extLst>
          </p:cNvPr>
          <p:cNvSpPr txBox="1"/>
          <p:nvPr/>
        </p:nvSpPr>
        <p:spPr>
          <a:xfrm>
            <a:off x="198120" y="567898"/>
            <a:ext cx="8721630" cy="46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35802A"/>
              </a:buClr>
              <a:buSzPts val="3800"/>
            </a:pPr>
            <a:r>
              <a:rPr lang="es-ES" sz="3000" b="1" dirty="0">
                <a:solidFill>
                  <a:srgbClr val="44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observamos en audiencias?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2F2857A-45CE-E64A-709E-FEA83943F915}"/>
              </a:ext>
            </a:extLst>
          </p:cNvPr>
          <p:cNvSpPr/>
          <p:nvPr/>
        </p:nvSpPr>
        <p:spPr>
          <a:xfrm>
            <a:off x="342900" y="1236254"/>
            <a:ext cx="5295900" cy="461316"/>
          </a:xfrm>
          <a:prstGeom prst="rect">
            <a:avLst/>
          </a:prstGeom>
          <a:solidFill>
            <a:srgbClr val="44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rgbClr val="F08DA1"/>
                </a:solidFill>
                <a:latin typeface="Calibri"/>
                <a:cs typeface="Calibri"/>
              </a:rPr>
              <a:t>En casos de violencia familiar, violación y feminicidio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C4D64D-1B0B-E64D-BCC2-2D0C3FCBF4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89463" y="1471788"/>
            <a:ext cx="2468037" cy="3183956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61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29DBA1-BB2D-D283-9E81-FFD7B7C6A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080" y="1316354"/>
            <a:ext cx="3837940" cy="37031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985270"/>
                </a:solidFill>
              </a:rPr>
              <a:t>Estereotipos de género: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A partir de los roles y estereotipos de </a:t>
            </a:r>
            <a:r>
              <a:rPr lang="es-ES" sz="1400" dirty="0" err="1"/>
              <a:t>género</a:t>
            </a:r>
            <a:r>
              <a:rPr lang="es-ES" sz="1400" dirty="0"/>
              <a:t>, se espera que las mujeres tengan una conducta de obediencia, </a:t>
            </a:r>
            <a:r>
              <a:rPr lang="es-ES" sz="1400" dirty="0" err="1"/>
              <a:t>sumisión</a:t>
            </a:r>
            <a:r>
              <a:rPr lang="es-ES" sz="1400" dirty="0"/>
              <a:t> y pasividad que no se espera por parte de los hombres. Lo anterior provoca que se criminalice particularmente a las mujeres que se salen de dicha expectativa.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985270"/>
                </a:solidFill>
              </a:rPr>
              <a:t>Resistencia a investigar feminicidios: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Persiste una resistencia por parte del personal de integrar las carpetas de </a:t>
            </a:r>
            <a:r>
              <a:rPr lang="es-ES" sz="1400" dirty="0" err="1"/>
              <a:t>investigación</a:t>
            </a:r>
            <a:r>
              <a:rPr lang="es-ES" sz="1400" dirty="0"/>
              <a:t> de muertes violentas de mujeres como feminicidio. Se pierde de vista que el bien </a:t>
            </a:r>
            <a:r>
              <a:rPr lang="es-ES" sz="1400" dirty="0" err="1"/>
              <a:t>jurídico</a:t>
            </a:r>
            <a:r>
              <a:rPr lang="es-ES" sz="1400" dirty="0"/>
              <a:t> tutelado por el feminicidio no solo es la vida sino el derecho a una vida libre de violencia. </a:t>
            </a:r>
          </a:p>
        </p:txBody>
      </p:sp>
      <p:sp>
        <p:nvSpPr>
          <p:cNvPr id="4" name="Google Shape;291;p32">
            <a:extLst>
              <a:ext uri="{FF2B5EF4-FFF2-40B4-BE49-F238E27FC236}">
                <a16:creationId xmlns:a16="http://schemas.microsoft.com/office/drawing/2014/main" id="{34013374-514B-4F31-4CB8-C22D8062FDDC}"/>
              </a:ext>
            </a:extLst>
          </p:cNvPr>
          <p:cNvSpPr txBox="1"/>
          <p:nvPr/>
        </p:nvSpPr>
        <p:spPr>
          <a:xfrm>
            <a:off x="132080" y="694898"/>
            <a:ext cx="8879840" cy="46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35802A"/>
              </a:buClr>
              <a:buSzPts val="3800"/>
            </a:pPr>
            <a:r>
              <a:rPr lang="es-ES" sz="2400" b="1" dirty="0">
                <a:solidFill>
                  <a:srgbClr val="44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Algunos retos observados durante el proceso penal: </a:t>
            </a:r>
            <a:r>
              <a:rPr lang="es-ES" sz="2000" b="1" i="1" dirty="0">
                <a:solidFill>
                  <a:srgbClr val="44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CEEAD, 2020.</a:t>
            </a:r>
            <a:endParaRPr lang="es-ES" sz="2400" b="1" i="1" dirty="0">
              <a:solidFill>
                <a:srgbClr val="442A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D76EF4C-968A-BD97-4B27-33E864B24E35}"/>
              </a:ext>
            </a:extLst>
          </p:cNvPr>
          <p:cNvSpPr txBox="1">
            <a:spLocks/>
          </p:cNvSpPr>
          <p:nvPr/>
        </p:nvSpPr>
        <p:spPr>
          <a:xfrm>
            <a:off x="4864100" y="1316354"/>
            <a:ext cx="3944620" cy="370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985270"/>
                </a:solidFill>
              </a:rPr>
              <a:t>Credibilidad del dicho de las mujeres: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No se le da credibilidad al dicho de las mujeres dentro de todo el proceso penal, particularmente a aquellas que acuden a denunciar violencia de </a:t>
            </a:r>
            <a:r>
              <a:rPr lang="es-ES" sz="1400" dirty="0" err="1"/>
              <a:t>género</a:t>
            </a:r>
            <a:r>
              <a:rPr lang="es-ES" sz="1400" dirty="0"/>
              <a:t>. En ocasiones se exige que se hagan acompañar para poder ser recibidas y escuchadas por las autoridades.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985270"/>
                </a:solidFill>
              </a:rPr>
              <a:t>Casos de violencia de género que se remiten a justicia alternativa: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Hay casos de violencia de </a:t>
            </a:r>
            <a:r>
              <a:rPr lang="es-ES" sz="1400" dirty="0" err="1"/>
              <a:t>género</a:t>
            </a:r>
            <a:r>
              <a:rPr lang="es-ES" sz="1400" dirty="0"/>
              <a:t> en los que no se identifica este componente y se integran como amenazas o lesiones y son canalizados a la justicia alterna. </a:t>
            </a:r>
            <a:r>
              <a:rPr lang="es-ES" sz="1400" dirty="0" err="1"/>
              <a:t>Difícilmente</a:t>
            </a:r>
            <a:r>
              <a:rPr lang="es-ES" sz="1400" dirty="0"/>
              <a:t> se considera su contexto o los antecedentes del caso antes de iniciar con la </a:t>
            </a:r>
            <a:r>
              <a:rPr lang="es-ES" sz="1400" dirty="0" err="1"/>
              <a:t>mediación</a:t>
            </a:r>
            <a:r>
              <a:rPr lang="es-E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22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29DBA1-BB2D-D283-9E81-FFD7B7C6A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080" y="1440339"/>
            <a:ext cx="3441700" cy="32635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985270"/>
                </a:solidFill>
              </a:rPr>
              <a:t>Auto de vinculación a proceso: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Se presume la culpabilidad de una mujer que tiene una relación de parentesco, sentimental o laboral con un hombre imputado en hechos delictivos, por encontrarse en el mismo lugar.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Se realiza una indebida clasificación jurídica de hechos de violencia extrema como delitos de menor gravedad.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Se exigen pruebas innecesarias o imposibles para acreditar delitos de violencia sexual o familiar, al existir sólo el testimonio de la víctima.</a:t>
            </a:r>
          </a:p>
          <a:p>
            <a:endParaRPr lang="es-MX" sz="1400" dirty="0"/>
          </a:p>
        </p:txBody>
      </p:sp>
      <p:sp>
        <p:nvSpPr>
          <p:cNvPr id="4" name="Google Shape;291;p32">
            <a:extLst>
              <a:ext uri="{FF2B5EF4-FFF2-40B4-BE49-F238E27FC236}">
                <a16:creationId xmlns:a16="http://schemas.microsoft.com/office/drawing/2014/main" id="{34013374-514B-4F31-4CB8-C22D8062FDDC}"/>
              </a:ext>
            </a:extLst>
          </p:cNvPr>
          <p:cNvSpPr txBox="1"/>
          <p:nvPr/>
        </p:nvSpPr>
        <p:spPr>
          <a:xfrm>
            <a:off x="132080" y="694898"/>
            <a:ext cx="8879840" cy="46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35802A"/>
              </a:buClr>
              <a:buSzPts val="3800"/>
            </a:pPr>
            <a:r>
              <a:rPr lang="es-ES" sz="2400" b="1" dirty="0">
                <a:solidFill>
                  <a:srgbClr val="44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Algunos retos observados durante el proceso penal: </a:t>
            </a:r>
            <a:r>
              <a:rPr lang="es-ES" sz="2000" b="1" i="1" dirty="0">
                <a:solidFill>
                  <a:srgbClr val="442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 para Juzgar con perspectiva de género (SCJN)</a:t>
            </a:r>
            <a:endParaRPr lang="es-ES" sz="2400" b="1" i="1" dirty="0">
              <a:solidFill>
                <a:srgbClr val="442A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A282A45F-22DE-E88F-CC49-6C0E31921C1A}"/>
              </a:ext>
            </a:extLst>
          </p:cNvPr>
          <p:cNvSpPr txBox="1">
            <a:spLocks/>
          </p:cNvSpPr>
          <p:nvPr/>
        </p:nvSpPr>
        <p:spPr>
          <a:xfrm>
            <a:off x="4041140" y="1440339"/>
            <a:ext cx="411988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985270"/>
                </a:solidFill>
              </a:rPr>
              <a:t>Prisión preventiva: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Se usa de forma indiscriminada, sin exigir una justificación robusta por parte del Ministerio Público y sin considerar sus impactos diferenciados sobre las mujeres.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985270"/>
                </a:solidFill>
              </a:rPr>
              <a:t>Actos de investigación: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Abordan cuestiones relacionadas con la conducta sexual anterior o posterior de una víctima, pese a ser irrelevante para acreditar el tipo penal.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No se practican periciales culturales, psicológicas o psicosociales con perspectiva de género, para determinar si existe discriminación por género o motivaciones de género para la comisión del delito. </a:t>
            </a:r>
          </a:p>
        </p:txBody>
      </p:sp>
    </p:spTree>
    <p:extLst>
      <p:ext uri="{BB962C8B-B14F-4D97-AF65-F5344CB8AC3E}">
        <p14:creationId xmlns:p14="http://schemas.microsoft.com/office/powerpoint/2010/main" val="276350320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4941</TotalTime>
  <Words>865</Words>
  <Application>Microsoft Macintosh PowerPoint</Application>
  <PresentationFormat>Presentación en pantalla (16:9)</PresentationFormat>
  <Paragraphs>70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Calibri</vt:lpstr>
      <vt:lpstr>Arial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Hallazgos</dc:title>
  <dc:creator>Arturo Velázquez</dc:creator>
  <cp:lastModifiedBy>Chrístel Rosales</cp:lastModifiedBy>
  <cp:revision>97</cp:revision>
  <dcterms:modified xsi:type="dcterms:W3CDTF">2022-06-29T14:48:47Z</dcterms:modified>
</cp:coreProperties>
</file>